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3" r:id="rId8"/>
    <p:sldId id="272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Lato Bold" panose="020B0604020202090204" charset="0"/>
      <p:regular r:id="rId19"/>
    </p:embeddedFont>
    <p:embeddedFont>
      <p:font typeface="Poppins" panose="020B0604020202090204" charset="0"/>
      <p:regular r:id="rId20"/>
    </p:embeddedFont>
    <p:embeddedFont>
      <p:font typeface="Poppins Bold" panose="020B060402020209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B060402020209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7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0" Type="http://schemas.openxmlformats.org/officeDocument/2006/relationships/image" Target="../media/image2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51837" y="289333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50445" y="9258300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73813" y="9258300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28665" y="2413563"/>
            <a:ext cx="11411477" cy="422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STARTUP PITCH DECK</a:t>
            </a:r>
          </a:p>
        </p:txBody>
      </p:sp>
      <p:sp>
        <p:nvSpPr>
          <p:cNvPr id="10" name="Freeform 10"/>
          <p:cNvSpPr/>
          <p:nvPr/>
        </p:nvSpPr>
        <p:spPr>
          <a:xfrm>
            <a:off x="928665" y="9258300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96669" y="882426"/>
            <a:ext cx="375516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Ingoude 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8665" y="6833868"/>
            <a:ext cx="776292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Neil Tran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9481" y="9244648"/>
            <a:ext cx="3863157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www.reallygreatsite.com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73888" y="9244648"/>
            <a:ext cx="370177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51260" y="9244648"/>
            <a:ext cx="4313086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123 Anywhere Street., Any 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11199066" y="1244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0473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6037" y="86078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144000" y="947720"/>
            <a:ext cx="8229600" cy="82296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60263" y="1065064"/>
            <a:ext cx="6529097" cy="65290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48871" y="1184144"/>
            <a:ext cx="4606904" cy="46069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2975" y="4049006"/>
            <a:ext cx="7188059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Understanding the market size is important for us. In the US, there are about 32 million small businesses. We're aiming at industries like technology, e-commerce, and professional services, which are about 30% of all small businesses. That means we're looking at around 9.6 million potential customers. Our goal is to get about 5% of them, which would be roughly 480,000 businesses. This helps us know who to target and plan our growth strategy.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2975" y="1706421"/>
            <a:ext cx="588650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SIZE OF MARKET</a:t>
            </a:r>
          </a:p>
        </p:txBody>
      </p:sp>
      <p:sp>
        <p:nvSpPr>
          <p:cNvPr id="16" name="TextBox 16"/>
          <p:cNvSpPr txBox="1"/>
          <p:nvPr/>
        </p:nvSpPr>
        <p:spPr>
          <a:xfrm rot="-1906815">
            <a:off x="12993495" y="7294339"/>
            <a:ext cx="3897077" cy="94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Total Addressable Market: 32 M</a:t>
            </a:r>
          </a:p>
        </p:txBody>
      </p:sp>
      <p:sp>
        <p:nvSpPr>
          <p:cNvPr id="17" name="TextBox 17"/>
          <p:cNvSpPr txBox="1"/>
          <p:nvPr/>
        </p:nvSpPr>
        <p:spPr>
          <a:xfrm rot="-1594631">
            <a:off x="11601197" y="5509481"/>
            <a:ext cx="4332561" cy="140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Serviceable Addressable Market: 9.6 M</a:t>
            </a:r>
          </a:p>
        </p:txBody>
      </p:sp>
      <p:sp>
        <p:nvSpPr>
          <p:cNvPr id="18" name="TextBox 18"/>
          <p:cNvSpPr txBox="1"/>
          <p:nvPr/>
        </p:nvSpPr>
        <p:spPr>
          <a:xfrm rot="-1277786">
            <a:off x="10861839" y="3643619"/>
            <a:ext cx="3721397" cy="160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Serviceable Obtainable Market: 480 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3476" flipV="1">
            <a:off x="-2892749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72182" y="7222393"/>
            <a:ext cx="6195600" cy="3384081"/>
          </a:xfrm>
          <a:custGeom>
            <a:avLst/>
            <a:gdLst/>
            <a:ahLst/>
            <a:cxnLst/>
            <a:rect l="l" t="t" r="r" b="b"/>
            <a:pathLst>
              <a:path w="6195600" h="3384081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b="-14318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026837" y="3132575"/>
            <a:ext cx="4235898" cy="6209424"/>
            <a:chOff x="0" y="0"/>
            <a:chExt cx="656251" cy="9620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6251" cy="962002"/>
            </a:xfrm>
            <a:custGeom>
              <a:avLst/>
              <a:gdLst/>
              <a:ahLst/>
              <a:cxnLst/>
              <a:rect l="l" t="t" r="r" b="b"/>
              <a:pathLst>
                <a:path w="656251" h="962002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919965"/>
                  </a:lnTo>
                  <a:cubicBezTo>
                    <a:pt x="656251" y="943182"/>
                    <a:pt x="637431" y="962002"/>
                    <a:pt x="614215" y="962002"/>
                  </a:cubicBezTo>
                  <a:lnTo>
                    <a:pt x="42037" y="962002"/>
                  </a:lnTo>
                  <a:cubicBezTo>
                    <a:pt x="30888" y="962002"/>
                    <a:pt x="20196" y="957573"/>
                    <a:pt x="12312" y="949690"/>
                  </a:cubicBezTo>
                  <a:cubicBezTo>
                    <a:pt x="4429" y="941807"/>
                    <a:pt x="0" y="931114"/>
                    <a:pt x="0" y="919965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4"/>
              <a:stretch>
                <a:fillRect l="-75136" r="-16877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550652" y="3132575"/>
            <a:ext cx="6188862" cy="2961051"/>
            <a:chOff x="0" y="0"/>
            <a:chExt cx="1629988" cy="779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0652" y="6380949"/>
            <a:ext cx="6188862" cy="2961051"/>
            <a:chOff x="0" y="0"/>
            <a:chExt cx="1629988" cy="779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48485" y="3132575"/>
            <a:ext cx="6188862" cy="2961051"/>
            <a:chOff x="0" y="0"/>
            <a:chExt cx="1629988" cy="779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48485" y="6380949"/>
            <a:ext cx="6188862" cy="2961051"/>
            <a:chOff x="0" y="0"/>
            <a:chExt cx="1629988" cy="779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44302" y="4112215"/>
            <a:ext cx="54451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skilled team brings specialized knowledge and experience to provide top-notch solutions tailored to our clients' needs.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4302" y="3502991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Expert 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25413" y="945000"/>
            <a:ext cx="9237174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KEY COMPETITIVE ADVANTAGES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4302" y="7360589"/>
            <a:ext cx="544514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use the latest tools and technology to stay ahead, ensuring efficient and effective services.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4302" y="6751365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Cutting-Edge Technology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42135" y="4112215"/>
            <a:ext cx="54451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prioritize building strong relationships and understanding our clients' needs, leading to long-term partnerships based on trust and satisfaction.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42135" y="3502991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Customer Focus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42135" y="7360589"/>
            <a:ext cx="54451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With a track record of successful projects, we've earned a reputation for reliability and excellence, setting us apart from the competition.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42135" y="6751365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Proven Success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8376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10612">
            <a:off x="15236894" y="3514366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31803" y="4054770"/>
            <a:ext cx="6497605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This matrix provides a snapshot of various success metrics for our company, including revenue growth, customer satisfaction, market share, employee retention, innovation, and brand reputation.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31803" y="2832691"/>
            <a:ext cx="649760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TRACTION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66806"/>
            <a:ext cx="8304816" cy="788145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031803" y="6352192"/>
            <a:ext cx="6823913" cy="839660"/>
            <a:chOff x="0" y="0"/>
            <a:chExt cx="1797245" cy="2211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20% annual revenue growth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31803" y="7385416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90% maintain customer satisfaction ratings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31803" y="8418640"/>
            <a:ext cx="6823913" cy="839660"/>
            <a:chOff x="0" y="0"/>
            <a:chExt cx="1797245" cy="2211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15% market share in key segments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28700" y="703495"/>
            <a:ext cx="15338748" cy="650410"/>
            <a:chOff x="0" y="0"/>
            <a:chExt cx="4039835" cy="1713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39835" cy="171301"/>
            </a:xfrm>
            <a:custGeom>
              <a:avLst/>
              <a:gdLst/>
              <a:ahLst/>
              <a:cxnLst/>
              <a:rect l="l" t="t" r="r" b="b"/>
              <a:pathLst>
                <a:path w="4039835" h="171301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039835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55821" flipH="1" flipV="1">
            <a:off x="-3819711" y="-676055"/>
            <a:ext cx="9940582" cy="10671659"/>
          </a:xfrm>
          <a:custGeom>
            <a:avLst/>
            <a:gdLst/>
            <a:ahLst/>
            <a:cxnLst/>
            <a:rect l="l" t="t" r="r" b="b"/>
            <a:pathLst>
              <a:path w="9940582" h="10671659">
                <a:moveTo>
                  <a:pt x="9940582" y="10671659"/>
                </a:moveTo>
                <a:lnTo>
                  <a:pt x="0" y="10671659"/>
                </a:lnTo>
                <a:lnTo>
                  <a:pt x="0" y="0"/>
                </a:lnTo>
                <a:lnTo>
                  <a:pt x="9940582" y="0"/>
                </a:lnTo>
                <a:lnTo>
                  <a:pt x="9940582" y="10671659"/>
                </a:lnTo>
                <a:close/>
              </a:path>
            </a:pathLst>
          </a:custGeom>
          <a:blipFill>
            <a:blip r:embed="rId2"/>
            <a:stretch>
              <a:fillRect l="-54" r="-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59016" y="2127662"/>
            <a:ext cx="4366933" cy="932720"/>
            <a:chOff x="0" y="0"/>
            <a:chExt cx="1150139" cy="2456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0139" cy="245655"/>
            </a:xfrm>
            <a:custGeom>
              <a:avLst/>
              <a:gdLst/>
              <a:ahLst/>
              <a:cxnLst/>
              <a:rect l="l" t="t" r="r" b="b"/>
              <a:pathLst>
                <a:path w="1150139" h="245655">
                  <a:moveTo>
                    <a:pt x="106371" y="0"/>
                  </a:moveTo>
                  <a:lnTo>
                    <a:pt x="1043768" y="0"/>
                  </a:lnTo>
                  <a:cubicBezTo>
                    <a:pt x="1071979" y="0"/>
                    <a:pt x="1099035" y="11207"/>
                    <a:pt x="1118983" y="31155"/>
                  </a:cubicBezTo>
                  <a:cubicBezTo>
                    <a:pt x="1138932" y="51104"/>
                    <a:pt x="1150139" y="78160"/>
                    <a:pt x="1150139" y="106371"/>
                  </a:cubicBezTo>
                  <a:lnTo>
                    <a:pt x="1150139" y="139284"/>
                  </a:lnTo>
                  <a:cubicBezTo>
                    <a:pt x="1150139" y="198031"/>
                    <a:pt x="1102515" y="245655"/>
                    <a:pt x="1043768" y="245655"/>
                  </a:cubicBezTo>
                  <a:lnTo>
                    <a:pt x="106371" y="245655"/>
                  </a:lnTo>
                  <a:cubicBezTo>
                    <a:pt x="78160" y="245655"/>
                    <a:pt x="51104" y="234448"/>
                    <a:pt x="31155" y="214499"/>
                  </a:cubicBezTo>
                  <a:cubicBezTo>
                    <a:pt x="11207" y="194551"/>
                    <a:pt x="0" y="167495"/>
                    <a:pt x="0" y="139284"/>
                  </a:cubicBezTo>
                  <a:lnTo>
                    <a:pt x="0" y="106371"/>
                  </a:lnTo>
                  <a:cubicBezTo>
                    <a:pt x="0" y="78160"/>
                    <a:pt x="11207" y="51104"/>
                    <a:pt x="31155" y="31155"/>
                  </a:cubicBezTo>
                  <a:cubicBezTo>
                    <a:pt x="51104" y="11207"/>
                    <a:pt x="78160" y="0"/>
                    <a:pt x="106371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50139" cy="29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Basic Plan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64752" y="2127662"/>
            <a:ext cx="4366933" cy="932720"/>
            <a:chOff x="0" y="0"/>
            <a:chExt cx="1150139" cy="2456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0139" cy="245655"/>
            </a:xfrm>
            <a:custGeom>
              <a:avLst/>
              <a:gdLst/>
              <a:ahLst/>
              <a:cxnLst/>
              <a:rect l="l" t="t" r="r" b="b"/>
              <a:pathLst>
                <a:path w="1150139" h="245655">
                  <a:moveTo>
                    <a:pt x="106371" y="0"/>
                  </a:moveTo>
                  <a:lnTo>
                    <a:pt x="1043768" y="0"/>
                  </a:lnTo>
                  <a:cubicBezTo>
                    <a:pt x="1071979" y="0"/>
                    <a:pt x="1099035" y="11207"/>
                    <a:pt x="1118983" y="31155"/>
                  </a:cubicBezTo>
                  <a:cubicBezTo>
                    <a:pt x="1138932" y="51104"/>
                    <a:pt x="1150139" y="78160"/>
                    <a:pt x="1150139" y="106371"/>
                  </a:cubicBezTo>
                  <a:lnTo>
                    <a:pt x="1150139" y="139284"/>
                  </a:lnTo>
                  <a:cubicBezTo>
                    <a:pt x="1150139" y="198031"/>
                    <a:pt x="1102515" y="245655"/>
                    <a:pt x="1043768" y="245655"/>
                  </a:cubicBezTo>
                  <a:lnTo>
                    <a:pt x="106371" y="245655"/>
                  </a:lnTo>
                  <a:cubicBezTo>
                    <a:pt x="78160" y="245655"/>
                    <a:pt x="51104" y="234448"/>
                    <a:pt x="31155" y="214499"/>
                  </a:cubicBezTo>
                  <a:cubicBezTo>
                    <a:pt x="11207" y="194551"/>
                    <a:pt x="0" y="167495"/>
                    <a:pt x="0" y="139284"/>
                  </a:cubicBezTo>
                  <a:lnTo>
                    <a:pt x="0" y="106371"/>
                  </a:lnTo>
                  <a:cubicBezTo>
                    <a:pt x="0" y="78160"/>
                    <a:pt x="11207" y="51104"/>
                    <a:pt x="31155" y="31155"/>
                  </a:cubicBezTo>
                  <a:cubicBezTo>
                    <a:pt x="51104" y="11207"/>
                    <a:pt x="78160" y="0"/>
                    <a:pt x="106371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50139" cy="29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Standard Plan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70487" y="2127662"/>
            <a:ext cx="4366933" cy="932720"/>
            <a:chOff x="0" y="0"/>
            <a:chExt cx="1150139" cy="2456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0139" cy="245655"/>
            </a:xfrm>
            <a:custGeom>
              <a:avLst/>
              <a:gdLst/>
              <a:ahLst/>
              <a:cxnLst/>
              <a:rect l="l" t="t" r="r" b="b"/>
              <a:pathLst>
                <a:path w="1150139" h="245655">
                  <a:moveTo>
                    <a:pt x="106371" y="0"/>
                  </a:moveTo>
                  <a:lnTo>
                    <a:pt x="1043768" y="0"/>
                  </a:lnTo>
                  <a:cubicBezTo>
                    <a:pt x="1071979" y="0"/>
                    <a:pt x="1099035" y="11207"/>
                    <a:pt x="1118983" y="31155"/>
                  </a:cubicBezTo>
                  <a:cubicBezTo>
                    <a:pt x="1138932" y="51104"/>
                    <a:pt x="1150139" y="78160"/>
                    <a:pt x="1150139" y="106371"/>
                  </a:cubicBezTo>
                  <a:lnTo>
                    <a:pt x="1150139" y="139284"/>
                  </a:lnTo>
                  <a:cubicBezTo>
                    <a:pt x="1150139" y="198031"/>
                    <a:pt x="1102515" y="245655"/>
                    <a:pt x="1043768" y="245655"/>
                  </a:cubicBezTo>
                  <a:lnTo>
                    <a:pt x="106371" y="245655"/>
                  </a:lnTo>
                  <a:cubicBezTo>
                    <a:pt x="78160" y="245655"/>
                    <a:pt x="51104" y="234448"/>
                    <a:pt x="31155" y="214499"/>
                  </a:cubicBezTo>
                  <a:cubicBezTo>
                    <a:pt x="11207" y="194551"/>
                    <a:pt x="0" y="167495"/>
                    <a:pt x="0" y="139284"/>
                  </a:cubicBezTo>
                  <a:lnTo>
                    <a:pt x="0" y="106371"/>
                  </a:lnTo>
                  <a:cubicBezTo>
                    <a:pt x="0" y="78160"/>
                    <a:pt x="11207" y="51104"/>
                    <a:pt x="31155" y="31155"/>
                  </a:cubicBezTo>
                  <a:cubicBezTo>
                    <a:pt x="51104" y="11207"/>
                    <a:pt x="78160" y="0"/>
                    <a:pt x="106371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50139" cy="29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Premium Plan</a:t>
              </a:r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150580" y="3357486"/>
          <a:ext cx="15986840" cy="6261425"/>
        </p:xfrm>
        <a:graphic>
          <a:graphicData uri="http://schemas.openxmlformats.org/drawingml/2006/table">
            <a:tbl>
              <a:tblPr/>
              <a:tblGrid>
                <a:gridCol w="2259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1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383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Pricing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135$/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175$/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220$/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500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features </a:t>
                      </a:r>
                      <a:endParaRPr lang="en-US" sz="110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Basic support </a:t>
                      </a: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customization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More features</a:t>
                      </a:r>
                      <a:endParaRPr lang="en-US" sz="110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 support </a:t>
                      </a: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Some customization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 features</a:t>
                      </a:r>
                      <a:endParaRPr lang="en-US" sz="110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Priority support </a:t>
                      </a: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 customization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129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Usage Limits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usage</a:t>
                      </a:r>
                      <a:endParaRPr lang="en-US" sz="110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storage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Increased usage</a:t>
                      </a:r>
                      <a:endParaRPr lang="en-US" sz="110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More storage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Unlimited usage</a:t>
                      </a:r>
                      <a:endParaRPr lang="en-US" sz="1100"/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Unlimited storage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129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Additional Services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additional services included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Optional add-ons available for purchase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Premium support and consulting included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5400175" y="649287"/>
            <a:ext cx="7487649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MODEL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3014">
            <a:off x="10390308" y="-61853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461803"/>
            <a:ext cx="16230600" cy="650410"/>
            <a:chOff x="0" y="0"/>
            <a:chExt cx="4274726" cy="171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1301"/>
            </a:xfrm>
            <a:custGeom>
              <a:avLst/>
              <a:gdLst/>
              <a:ahLst/>
              <a:cxnLst/>
              <a:rect l="l" t="t" r="r" b="b"/>
              <a:pathLst>
                <a:path w="4274726" h="171301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63411" y="4581384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99461" y="4567019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35512" y="4552655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1562" y="4538290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85361" y="2401896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1" y="0"/>
                </a:lnTo>
                <a:lnTo>
                  <a:pt x="650411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96004" y="5540838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2021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3411" y="6261874"/>
            <a:ext cx="3253027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 our first year, we successfully launched a new product/service, received positive feedback from early users, and formed partnerships with key industry players.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290181"/>
            <a:ext cx="5717469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ACCOMPLISHMENTS DATE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32055" y="5540838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99461" y="6261874"/>
            <a:ext cx="3253027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expanded into new markets, improved operational efficiency, and saw an increase in customer satisfaction.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105" y="5540838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35512" y="6261874"/>
            <a:ext cx="3253027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secured funding for growth, refined our offerings based on customer feedback, and formed strategic partnerships.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04155" y="5540838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Present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71562" y="6261874"/>
            <a:ext cx="3253027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achieved profitability, expanded our product line, and strengthened our brand reputation through positive customer feedback.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817513" y="-3911527"/>
            <a:ext cx="7470487" cy="5397427"/>
          </a:xfrm>
          <a:custGeom>
            <a:avLst/>
            <a:gdLst/>
            <a:ahLst/>
            <a:cxnLst/>
            <a:rect l="l" t="t" r="r" b="b"/>
            <a:pathLst>
              <a:path w="7470487" h="539742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8131585" y="653219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28737" y="1895475"/>
            <a:ext cx="9247901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plan for using funds generated from investors is straightforward. We'll allocate 40% towards further developing our products, ensuring they stay competitive and meet customer needs. 30% will go into marketing and sales efforts to attract new customers and drive revenue growth. 20% will be invested in infrastructure and operations to support our expanding business and improve efficiency. Finally, 10% will be set aside for strategic initiatives like market expansion and partnerships to fuel long-term growth.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1884" y="1476375"/>
            <a:ext cx="601846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USE OF FUNDS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23" y="2510855"/>
            <a:ext cx="7533805" cy="757292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128737" y="5238425"/>
            <a:ext cx="7475913" cy="864489"/>
            <a:chOff x="0" y="0"/>
            <a:chExt cx="1968965" cy="227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8965" cy="227684"/>
            </a:xfrm>
            <a:custGeom>
              <a:avLst/>
              <a:gdLst/>
              <a:ahLst/>
              <a:cxnLst/>
              <a:rect l="l" t="t" r="r" b="b"/>
              <a:pathLst>
                <a:path w="1968965" h="227684">
                  <a:moveTo>
                    <a:pt x="62135" y="0"/>
                  </a:moveTo>
                  <a:lnTo>
                    <a:pt x="1906830" y="0"/>
                  </a:lnTo>
                  <a:cubicBezTo>
                    <a:pt x="1941146" y="0"/>
                    <a:pt x="1968965" y="27819"/>
                    <a:pt x="1968965" y="62135"/>
                  </a:cubicBezTo>
                  <a:lnTo>
                    <a:pt x="1968965" y="165549"/>
                  </a:lnTo>
                  <a:cubicBezTo>
                    <a:pt x="1968965" y="199866"/>
                    <a:pt x="1941146" y="227684"/>
                    <a:pt x="1906830" y="227684"/>
                  </a:cubicBezTo>
                  <a:lnTo>
                    <a:pt x="62135" y="227684"/>
                  </a:lnTo>
                  <a:cubicBezTo>
                    <a:pt x="27819" y="227684"/>
                    <a:pt x="0" y="199866"/>
                    <a:pt x="0" y="165549"/>
                  </a:cubicBezTo>
                  <a:lnTo>
                    <a:pt x="0" y="62135"/>
                  </a:lnTo>
                  <a:cubicBezTo>
                    <a:pt x="0" y="27819"/>
                    <a:pt x="27819" y="0"/>
                    <a:pt x="6213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68965" cy="2657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A. 40% Product Development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28737" y="6290220"/>
            <a:ext cx="7475913" cy="864489"/>
            <a:chOff x="0" y="0"/>
            <a:chExt cx="1968965" cy="2276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8965" cy="227684"/>
            </a:xfrm>
            <a:custGeom>
              <a:avLst/>
              <a:gdLst/>
              <a:ahLst/>
              <a:cxnLst/>
              <a:rect l="l" t="t" r="r" b="b"/>
              <a:pathLst>
                <a:path w="1968965" h="227684">
                  <a:moveTo>
                    <a:pt x="62135" y="0"/>
                  </a:moveTo>
                  <a:lnTo>
                    <a:pt x="1906830" y="0"/>
                  </a:lnTo>
                  <a:cubicBezTo>
                    <a:pt x="1941146" y="0"/>
                    <a:pt x="1968965" y="27819"/>
                    <a:pt x="1968965" y="62135"/>
                  </a:cubicBezTo>
                  <a:lnTo>
                    <a:pt x="1968965" y="165549"/>
                  </a:lnTo>
                  <a:cubicBezTo>
                    <a:pt x="1968965" y="199866"/>
                    <a:pt x="1941146" y="227684"/>
                    <a:pt x="1906830" y="227684"/>
                  </a:cubicBezTo>
                  <a:lnTo>
                    <a:pt x="62135" y="227684"/>
                  </a:lnTo>
                  <a:cubicBezTo>
                    <a:pt x="27819" y="227684"/>
                    <a:pt x="0" y="199866"/>
                    <a:pt x="0" y="165549"/>
                  </a:cubicBezTo>
                  <a:lnTo>
                    <a:pt x="0" y="62135"/>
                  </a:lnTo>
                  <a:cubicBezTo>
                    <a:pt x="0" y="27819"/>
                    <a:pt x="27819" y="0"/>
                    <a:pt x="6213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68965" cy="2657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B. 30% Marketing and Sales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28737" y="7342016"/>
            <a:ext cx="7475913" cy="864489"/>
            <a:chOff x="0" y="0"/>
            <a:chExt cx="1968965" cy="2276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68965" cy="227684"/>
            </a:xfrm>
            <a:custGeom>
              <a:avLst/>
              <a:gdLst/>
              <a:ahLst/>
              <a:cxnLst/>
              <a:rect l="l" t="t" r="r" b="b"/>
              <a:pathLst>
                <a:path w="1968965" h="227684">
                  <a:moveTo>
                    <a:pt x="62135" y="0"/>
                  </a:moveTo>
                  <a:lnTo>
                    <a:pt x="1906830" y="0"/>
                  </a:lnTo>
                  <a:cubicBezTo>
                    <a:pt x="1941146" y="0"/>
                    <a:pt x="1968965" y="27819"/>
                    <a:pt x="1968965" y="62135"/>
                  </a:cubicBezTo>
                  <a:lnTo>
                    <a:pt x="1968965" y="165549"/>
                  </a:lnTo>
                  <a:cubicBezTo>
                    <a:pt x="1968965" y="199866"/>
                    <a:pt x="1941146" y="227684"/>
                    <a:pt x="1906830" y="227684"/>
                  </a:cubicBezTo>
                  <a:lnTo>
                    <a:pt x="62135" y="227684"/>
                  </a:lnTo>
                  <a:cubicBezTo>
                    <a:pt x="27819" y="227684"/>
                    <a:pt x="0" y="199866"/>
                    <a:pt x="0" y="165549"/>
                  </a:cubicBezTo>
                  <a:lnTo>
                    <a:pt x="0" y="62135"/>
                  </a:lnTo>
                  <a:cubicBezTo>
                    <a:pt x="0" y="27819"/>
                    <a:pt x="27819" y="0"/>
                    <a:pt x="6213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68965" cy="2657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C. 20% Infrastructure and Operations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28737" y="8393811"/>
            <a:ext cx="7475913" cy="864489"/>
            <a:chOff x="0" y="0"/>
            <a:chExt cx="1968965" cy="2276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68965" cy="227684"/>
            </a:xfrm>
            <a:custGeom>
              <a:avLst/>
              <a:gdLst/>
              <a:ahLst/>
              <a:cxnLst/>
              <a:rect l="l" t="t" r="r" b="b"/>
              <a:pathLst>
                <a:path w="1968965" h="227684">
                  <a:moveTo>
                    <a:pt x="62135" y="0"/>
                  </a:moveTo>
                  <a:lnTo>
                    <a:pt x="1906830" y="0"/>
                  </a:lnTo>
                  <a:cubicBezTo>
                    <a:pt x="1941146" y="0"/>
                    <a:pt x="1968965" y="27819"/>
                    <a:pt x="1968965" y="62135"/>
                  </a:cubicBezTo>
                  <a:lnTo>
                    <a:pt x="1968965" y="165549"/>
                  </a:lnTo>
                  <a:cubicBezTo>
                    <a:pt x="1968965" y="199866"/>
                    <a:pt x="1941146" y="227684"/>
                    <a:pt x="1906830" y="227684"/>
                  </a:cubicBezTo>
                  <a:lnTo>
                    <a:pt x="62135" y="227684"/>
                  </a:lnTo>
                  <a:cubicBezTo>
                    <a:pt x="27819" y="227684"/>
                    <a:pt x="0" y="199866"/>
                    <a:pt x="0" y="165549"/>
                  </a:cubicBezTo>
                  <a:lnTo>
                    <a:pt x="0" y="62135"/>
                  </a:lnTo>
                  <a:cubicBezTo>
                    <a:pt x="0" y="27819"/>
                    <a:pt x="27819" y="0"/>
                    <a:pt x="6213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68965" cy="2657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D. 10 % Expansion and Growth Initiatives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90108"/>
            <a:ext cx="2867087" cy="3645301"/>
            <a:chOff x="0" y="0"/>
            <a:chExt cx="1100884" cy="1399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2"/>
              <a:stretch>
                <a:fillRect b="-180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984443" y="3990108"/>
            <a:ext cx="2867087" cy="3645301"/>
            <a:chOff x="0" y="0"/>
            <a:chExt cx="1100884" cy="13996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3"/>
              <a:stretch>
                <a:fillRect b="-1805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2181579">
            <a:off x="14622652" y="162339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" r="-15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940186" y="3990108"/>
            <a:ext cx="2867087" cy="3645301"/>
            <a:chOff x="0" y="0"/>
            <a:chExt cx="1100884" cy="13996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5"/>
              <a:stretch>
                <a:fillRect t="-3126" b="-1492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895929" y="3990108"/>
            <a:ext cx="2867087" cy="3645301"/>
            <a:chOff x="0" y="0"/>
            <a:chExt cx="1100884" cy="13996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6"/>
              <a:stretch>
                <a:fillRect t="-6044" b="-3357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071833" y="2008505"/>
            <a:ext cx="4113651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Thank you for your time! Reach out to us for questions.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90905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Chief Executive Officer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005049"/>
            <a:ext cx="223716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DANI MARTINEZ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19175"/>
            <a:ext cx="447432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MEET THE 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84443" y="890905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Chief Executive Officer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84443" y="8005049"/>
            <a:ext cx="189263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HARPER RUSSO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40186" y="890905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Chief Executive Officer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40186" y="8005049"/>
            <a:ext cx="223716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MORGAN MAXWELL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5929" y="8909050"/>
            <a:ext cx="28670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Director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95929" y="8405099"/>
            <a:ext cx="2237163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NEIL TRAN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100837" flipH="1">
            <a:off x="8982673" y="42811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50445" y="9258300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73813" y="9258300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28665" y="321352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6669" y="882426"/>
            <a:ext cx="453537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Ingoude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8665" y="7119480"/>
            <a:ext cx="6096698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Neil Tran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9481" y="9244648"/>
            <a:ext cx="3572146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www.reallygreatsite.com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73888" y="9244648"/>
            <a:ext cx="3725926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51260" y="9244648"/>
            <a:ext cx="431699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123 Anywhere Street., Any City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665" y="5417085"/>
            <a:ext cx="1141147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928665" y="9258300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77667" y="183907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5985" y="713019"/>
            <a:ext cx="7273915" cy="99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 dirty="0" smtClean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ÍNDICE</a:t>
            </a:r>
            <a:endParaRPr lang="en-US" sz="6999" b="1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24052" y="3934895"/>
            <a:ext cx="5441644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s-AR" sz="2499" noProof="1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Introducción</a:t>
            </a:r>
            <a:endParaRPr lang="es-AR" sz="2499" noProof="1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052" y="5073670"/>
            <a:ext cx="544164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99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Contexto</a:t>
            </a:r>
            <a:r>
              <a:rPr lang="en-US" sz="2499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2499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audencia</a:t>
            </a:r>
            <a:endParaRPr lang="en-US" sz="2499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s-AR" sz="2499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4052" y="621032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Innovative Solutions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4052" y="734697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Discover Our Services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4052" y="8483621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Size of Market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1293" y="3935958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Direct &amp; Indirect Competitor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22767" y="3935958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1293" y="507473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2767" y="50747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21293" y="621138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Innovative Solutions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22767" y="62113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1293" y="734803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Discover Our Services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22767" y="73480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21293" y="848468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Size of Market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22767" y="84846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3875" y="0"/>
            <a:ext cx="6904125" cy="10287000"/>
            <a:chOff x="0" y="0"/>
            <a:chExt cx="950116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0116" cy="1415652"/>
            </a:xfrm>
            <a:custGeom>
              <a:avLst/>
              <a:gdLst/>
              <a:ahLst/>
              <a:cxnLst/>
              <a:rect l="l" t="t" r="r" b="b"/>
              <a:pathLst>
                <a:path w="950116" h="1415652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t="-9244" r="-84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6630" y="1434584"/>
            <a:ext cx="12577332" cy="8137251"/>
            <a:chOff x="0" y="0"/>
            <a:chExt cx="3312548" cy="214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12631" y="3782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18270" y="2740363"/>
            <a:ext cx="9824181" cy="6758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s-MX" sz="2400" dirty="0" smtClean="0">
                <a:solidFill>
                  <a:schemeClr val="bg1"/>
                </a:solidFill>
              </a:rPr>
              <a:t>Haciendo memoria…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s-MX" sz="2400" dirty="0" smtClean="0">
                <a:solidFill>
                  <a:schemeClr val="bg1"/>
                </a:solidFill>
              </a:rPr>
              <a:t>📊 </a:t>
            </a:r>
            <a:r>
              <a:rPr lang="es-MX" sz="2400" dirty="0">
                <a:solidFill>
                  <a:schemeClr val="bg1"/>
                </a:solidFill>
              </a:rPr>
              <a:t>Data </a:t>
            </a:r>
            <a:r>
              <a:rPr lang="es-MX" sz="2400" dirty="0" err="1">
                <a:solidFill>
                  <a:schemeClr val="bg1"/>
                </a:solidFill>
              </a:rPr>
              <a:t>Science</a:t>
            </a:r>
            <a:r>
              <a:rPr lang="es-MX" sz="2400" dirty="0">
                <a:solidFill>
                  <a:schemeClr val="bg1"/>
                </a:solidFill>
              </a:rPr>
              <a:t> I – </a:t>
            </a:r>
            <a:r>
              <a:rPr lang="es-MX" sz="2400" dirty="0" smtClean="0">
                <a:solidFill>
                  <a:schemeClr val="bg1"/>
                </a:solidFill>
              </a:rPr>
              <a:t>Proyecto Título</a:t>
            </a:r>
            <a:r>
              <a:rPr lang="es-MX" sz="2400" dirty="0">
                <a:solidFill>
                  <a:schemeClr val="bg1"/>
                </a:solidFill>
              </a:rPr>
              <a:t>: Análisis Exploratorio y Detección de Anomalías en un Parque </a:t>
            </a:r>
            <a:r>
              <a:rPr lang="es-MX" sz="2400" dirty="0" smtClean="0">
                <a:solidFill>
                  <a:schemeClr val="bg1"/>
                </a:solidFill>
              </a:rPr>
              <a:t>Solar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s-MX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400" dirty="0" smtClean="0">
                <a:solidFill>
                  <a:schemeClr val="bg1"/>
                </a:solidFill>
              </a:rPr>
              <a:t>Análisis </a:t>
            </a:r>
            <a:r>
              <a:rPr lang="es-MX" sz="2400" dirty="0">
                <a:solidFill>
                  <a:schemeClr val="bg1"/>
                </a:solidFill>
              </a:rPr>
              <a:t>del funcionamiento de un parque solar a partir de datos eléctricos históricos (tensión, potencia y energía</a:t>
            </a:r>
            <a:r>
              <a:rPr lang="es-MX" sz="2400" dirty="0" smtClean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s-MX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400" dirty="0" smtClean="0">
                <a:solidFill>
                  <a:schemeClr val="bg1"/>
                </a:solidFill>
              </a:rPr>
              <a:t>Aplicación </a:t>
            </a:r>
            <a:r>
              <a:rPr lang="es-MX" sz="2400" dirty="0">
                <a:solidFill>
                  <a:schemeClr val="bg1"/>
                </a:solidFill>
              </a:rPr>
              <a:t>de técnicas de EDA, visualización y detección de anomalías para identificar irregularidades y optimizar el </a:t>
            </a:r>
            <a:r>
              <a:rPr lang="es-MX" sz="2400" dirty="0" smtClean="0">
                <a:solidFill>
                  <a:schemeClr val="bg1"/>
                </a:solidFill>
              </a:rPr>
              <a:t>rendimiento.</a:t>
            </a: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s-MX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400" dirty="0" smtClean="0">
                <a:solidFill>
                  <a:schemeClr val="bg1"/>
                </a:solidFill>
              </a:rPr>
              <a:t>Conclusiones que permitieron llega a introducir mejoras y detectar anomalías en el funcionamiento.</a:t>
            </a: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s-MX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400" dirty="0" smtClean="0">
                <a:solidFill>
                  <a:schemeClr val="bg1"/>
                </a:solidFill>
              </a:rPr>
              <a:t>Link del proyecto</a:t>
            </a:r>
            <a:r>
              <a:rPr lang="es-MX" sz="2400" dirty="0">
                <a:solidFill>
                  <a:schemeClr val="bg1"/>
                </a:solidFill>
              </a:rPr>
              <a:t>: https://drive.google.com/drive/folders/1Mu_N_rh_XSpmxAVww_vq_s4ZCwGVJG1b</a:t>
            </a:r>
            <a:endParaRPr lang="es-MX" sz="2400" dirty="0" smtClean="0">
              <a:solidFill>
                <a:schemeClr val="bg1"/>
              </a:solidFill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79785" y="1814469"/>
            <a:ext cx="8043479" cy="92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 smtClean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1.Introducción</a:t>
            </a:r>
            <a:endParaRPr lang="en-US" sz="6500" b="1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3875" y="0"/>
            <a:ext cx="6904125" cy="10287000"/>
            <a:chOff x="0" y="0"/>
            <a:chExt cx="950116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0116" cy="1415652"/>
            </a:xfrm>
            <a:custGeom>
              <a:avLst/>
              <a:gdLst/>
              <a:ahLst/>
              <a:cxnLst/>
              <a:rect l="l" t="t" r="r" b="b"/>
              <a:pathLst>
                <a:path w="950116" h="1415652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t="-9244" r="-84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8700" y="1482999"/>
            <a:ext cx="12577332" cy="8137251"/>
            <a:chOff x="0" y="0"/>
            <a:chExt cx="3312548" cy="214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12631" y="3782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39023" y="2285225"/>
            <a:ext cx="8043479" cy="92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 smtClean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1.Introducción</a:t>
            </a:r>
            <a:endParaRPr lang="en-US" sz="6500" b="1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70431" y="4007583"/>
            <a:ext cx="8253027" cy="357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s-MX" sz="2400" dirty="0">
                <a:solidFill>
                  <a:schemeClr val="bg1"/>
                </a:solidFill>
              </a:rPr>
              <a:t>En el presente curso de </a:t>
            </a:r>
            <a:r>
              <a:rPr lang="es-MX" sz="2400" i="1" dirty="0">
                <a:solidFill>
                  <a:schemeClr val="bg1"/>
                </a:solidFill>
              </a:rPr>
              <a:t>Data </a:t>
            </a:r>
            <a:r>
              <a:rPr lang="es-MX" sz="2400" i="1" dirty="0" err="1">
                <a:solidFill>
                  <a:schemeClr val="bg1"/>
                </a:solidFill>
              </a:rPr>
              <a:t>Science</a:t>
            </a:r>
            <a:r>
              <a:rPr lang="es-MX" sz="2400" i="1" dirty="0">
                <a:solidFill>
                  <a:schemeClr val="bg1"/>
                </a:solidFill>
              </a:rPr>
              <a:t> II</a:t>
            </a:r>
            <a:r>
              <a:rPr lang="es-MX" sz="2400" dirty="0">
                <a:solidFill>
                  <a:schemeClr val="bg1"/>
                </a:solidFill>
              </a:rPr>
              <a:t>, se dará un paso más allá incorporando datos meteorológicos del parque solar y recursos externos mediante </a:t>
            </a:r>
            <a:r>
              <a:rPr lang="es-MX" sz="2400" dirty="0" err="1">
                <a:solidFill>
                  <a:schemeClr val="bg1"/>
                </a:solidFill>
              </a:rPr>
              <a:t>APIs</a:t>
            </a:r>
            <a:r>
              <a:rPr lang="es-MX" sz="2400" dirty="0">
                <a:solidFill>
                  <a:schemeClr val="bg1"/>
                </a:solidFill>
              </a:rPr>
              <a:t> y la librería </a:t>
            </a:r>
            <a:r>
              <a:rPr lang="es-MX" sz="2400" i="1" dirty="0">
                <a:solidFill>
                  <a:schemeClr val="bg1"/>
                </a:solidFill>
              </a:rPr>
              <a:t>PVLIB</a:t>
            </a:r>
            <a:r>
              <a:rPr lang="es-MX" sz="2400" dirty="0">
                <a:solidFill>
                  <a:schemeClr val="bg1"/>
                </a:solidFill>
              </a:rPr>
              <a:t>. </a:t>
            </a:r>
            <a:endParaRPr lang="es-MX" sz="2400" dirty="0" smtClean="0">
              <a:solidFill>
                <a:schemeClr val="bg1"/>
              </a:solidFill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s-MX" sz="2400" dirty="0">
              <a:solidFill>
                <a:schemeClr val="bg1"/>
              </a:solidFill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s-MX" sz="2400" dirty="0" smtClean="0">
                <a:solidFill>
                  <a:schemeClr val="bg1"/>
                </a:solidFill>
              </a:rPr>
              <a:t>El </a:t>
            </a:r>
            <a:r>
              <a:rPr lang="es-MX" sz="2400" dirty="0">
                <a:solidFill>
                  <a:schemeClr val="bg1"/>
                </a:solidFill>
              </a:rPr>
              <a:t>objetivo es desarrollar y validar un modelo de </a:t>
            </a:r>
            <a:r>
              <a:rPr lang="es-MX" sz="2400" i="1" dirty="0">
                <a:solidFill>
                  <a:schemeClr val="bg1"/>
                </a:solidFill>
              </a:rPr>
              <a:t>machine </a:t>
            </a:r>
            <a:r>
              <a:rPr lang="es-MX" sz="2400" i="1" dirty="0" err="1">
                <a:solidFill>
                  <a:schemeClr val="bg1"/>
                </a:solidFill>
              </a:rPr>
              <a:t>learning</a:t>
            </a:r>
            <a:r>
              <a:rPr lang="es-MX" sz="2400" dirty="0">
                <a:solidFill>
                  <a:schemeClr val="bg1"/>
                </a:solidFill>
              </a:rPr>
              <a:t>, entendiendo que un modelo de este tipo es un programa entrenado con datos para reconocer patrones, hacer predicciones y tomar decisiones sin necesidad de programación explícita para cada tarea.</a:t>
            </a:r>
            <a:endParaRPr lang="en-US" sz="22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304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2772907" y="4860168"/>
            <a:ext cx="10068298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71215" y="321819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06731" y="3654799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71215" y="6228158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36188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435729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278850" y="279031"/>
            <a:ext cx="5199649" cy="40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b="1" dirty="0" smtClean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⚙ </a:t>
            </a:r>
            <a:r>
              <a:rPr lang="en-US" sz="2500" b="1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Contexto</a:t>
            </a:r>
            <a:endParaRPr lang="en-US" sz="2500" b="1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27981" y="729952"/>
            <a:ext cx="7461194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 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r>
              <a:rPr lang="es-MX" sz="21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Science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I se estudió el desempeño del parque a nivel de inversores y </a:t>
            </a:r>
            <a:r>
              <a:rPr lang="es-MX" sz="21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strings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endParaRPr lang="es-MX" sz="21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 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r>
              <a:rPr lang="es-MX" sz="21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Science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II se incorporan datos meteorológicos del sitio y de </a:t>
            </a:r>
            <a:r>
              <a:rPr lang="es-MX" sz="21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APIs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externas, utilizando la librería PVLIB para validar modelos predictivos de radiación solar, viento y temperatura, y así predecir la energía generada.</a:t>
            </a:r>
            <a:endParaRPr lang="en-US" sz="21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6059170"/>
            <a:ext cx="5853180" cy="169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 smtClean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6000" b="1" dirty="0" err="1" smtClean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</a:t>
            </a:r>
            <a:r>
              <a:rPr lang="en-US" sz="6000" b="1" dirty="0" smtClean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y </a:t>
            </a:r>
            <a:r>
              <a:rPr lang="en-US" sz="6000" b="1" dirty="0" err="1" smtClean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audencia</a:t>
            </a:r>
            <a:endParaRPr lang="en-US" sz="6000" b="1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27981" y="3654799"/>
            <a:ext cx="5199649" cy="40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👥 </a:t>
            </a:r>
            <a:r>
              <a:rPr lang="en-US" sz="2500" b="1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Audiencia</a:t>
            </a:r>
            <a:endParaRPr lang="en-US" sz="2500" b="1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97501" y="4376498"/>
            <a:ext cx="7461194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Este análisis está dirigido a profesionales o estudiantes interesados en el análisis de datos aplicados a energías renovables, y en cómo las herramientas de machine </a:t>
            </a:r>
            <a:r>
              <a:rPr lang="es-MX" sz="21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learning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pueden contribuir a mejorar la eficiencia operativa de un parque solar.</a:t>
            </a:r>
            <a:endParaRPr lang="en-US" sz="21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80420" y="6246913"/>
            <a:ext cx="5199649" cy="40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b="1" dirty="0" smtClean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⚠ </a:t>
            </a:r>
            <a:r>
              <a:rPr lang="en-US" sz="2500" b="1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Limitaciones</a:t>
            </a:r>
            <a:endParaRPr lang="en-US" sz="2500" b="1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8397501" y="6888060"/>
            <a:ext cx="7461194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El estudio se basa en un único parque solar, por lo que las conclusiones no son generalizables a otros emplazamientos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</a:br>
            <a:endParaRPr lang="es-MX" sz="2100" dirty="0" smtClean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Las </a:t>
            </a:r>
            <a:r>
              <a:rPr lang="es-MX" sz="21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APIs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meteorológicas utilizadas pueden presentar diferencias respecto a los datos reales medidos en sitio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</a:br>
            <a:endParaRPr lang="es-MX" sz="2100" dirty="0" smtClean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 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librería PVLIB y los modelos aplicados asumen ciertas condiciones estándar que pueden no reflejar completamente la operación real del 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parque.</a:t>
            </a:r>
            <a:endParaRPr lang="en-US" sz="21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093776" y="-3924300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011079" y="-275965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32017" y="2517331"/>
            <a:ext cx="1256063" cy="1359911"/>
          </a:xfrm>
          <a:custGeom>
            <a:avLst/>
            <a:gdLst/>
            <a:ahLst/>
            <a:cxnLst/>
            <a:rect l="l" t="t" r="r" b="b"/>
            <a:pathLst>
              <a:path w="1256063" h="1359911">
                <a:moveTo>
                  <a:pt x="0" y="0"/>
                </a:moveTo>
                <a:lnTo>
                  <a:pt x="1256063" y="0"/>
                </a:lnTo>
                <a:lnTo>
                  <a:pt x="1256063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0790" y="2623254"/>
            <a:ext cx="1359911" cy="1359911"/>
          </a:xfrm>
          <a:custGeom>
            <a:avLst/>
            <a:gdLst/>
            <a:ahLst/>
            <a:cxnLst/>
            <a:rect l="l" t="t" r="r" b="b"/>
            <a:pathLst>
              <a:path w="1359911" h="1359911">
                <a:moveTo>
                  <a:pt x="0" y="0"/>
                </a:moveTo>
                <a:lnTo>
                  <a:pt x="1359911" y="0"/>
                </a:lnTo>
                <a:lnTo>
                  <a:pt x="1359911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17215" y="2733177"/>
            <a:ext cx="1504361" cy="1249988"/>
          </a:xfrm>
          <a:custGeom>
            <a:avLst/>
            <a:gdLst/>
            <a:ahLst/>
            <a:cxnLst/>
            <a:rect l="l" t="t" r="r" b="b"/>
            <a:pathLst>
              <a:path w="1504361" h="1249988">
                <a:moveTo>
                  <a:pt x="0" y="0"/>
                </a:moveTo>
                <a:lnTo>
                  <a:pt x="1504361" y="0"/>
                </a:lnTo>
                <a:lnTo>
                  <a:pt x="1504361" y="1249987"/>
                </a:lnTo>
                <a:lnTo>
                  <a:pt x="0" y="1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3739" y="4413864"/>
            <a:ext cx="4733925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Beneficios</a:t>
            </a:r>
            <a:r>
              <a:rPr lang="en-US" sz="2499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499" b="1" dirty="0" err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Monetarios</a:t>
            </a:r>
            <a:endParaRPr lang="en-US" sz="2499" b="1" dirty="0">
              <a:solidFill>
                <a:srgbClr val="FBF9F1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063" y="5465975"/>
            <a:ext cx="5766337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Detección temprana de fallas = menor pérdida de energía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s-MX" sz="2100" dirty="0" smtClean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Optimización 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 la producción según clima real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endParaRPr lang="es-MX" sz="2100" dirty="0" smtClean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Mantenimiento 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planificado → menor costo operativo.</a:t>
            </a:r>
            <a:endParaRPr lang="en-US" sz="21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186943" y="330895"/>
            <a:ext cx="7096492" cy="169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dirty="0" smtClean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SOLUCIONES INNOVADORAS</a:t>
            </a:r>
            <a:endParaRPr lang="en-US" sz="6000" b="1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28004" y="4370494"/>
            <a:ext cx="4733925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Guías</a:t>
            </a:r>
            <a:r>
              <a:rPr lang="en-US" sz="2499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 / </a:t>
            </a:r>
            <a:r>
              <a:rPr lang="en-US" sz="2499" b="1" dirty="0" err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Pasos</a:t>
            </a:r>
            <a:r>
              <a:rPr lang="en-US" sz="2499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 a </a:t>
            </a:r>
            <a:r>
              <a:rPr lang="en-US" sz="2499" b="1" dirty="0" err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Seguir</a:t>
            </a:r>
            <a:endParaRPr lang="en-US" sz="2499" b="1" dirty="0">
              <a:solidFill>
                <a:srgbClr val="FBF9F1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21117" y="5465976"/>
            <a:ext cx="4733925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Implementar alertas automáticas de anomalías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s-MX" sz="21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Combinar 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datos eléctricos y meteorológicos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s-MX" sz="21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Crear </a:t>
            </a:r>
            <a:r>
              <a:rPr lang="es-MX" sz="21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dashboards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con </a:t>
            </a:r>
            <a:r>
              <a:rPr lang="es-MX" sz="2100" dirty="0" err="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KPIs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de rendimiento.</a:t>
            </a:r>
            <a:endParaRPr lang="en-US" sz="21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61929" y="4415493"/>
            <a:ext cx="531581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s-MX" sz="2499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Cuidado </a:t>
            </a:r>
            <a:r>
              <a:rPr lang="es-MX" sz="2499" b="1" dirty="0" smtClean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de los </a:t>
            </a:r>
            <a:r>
              <a:rPr lang="es-MX" sz="2499" b="1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Activo y Crecimiento</a:t>
            </a:r>
            <a:endParaRPr lang="en-US" sz="2499" b="1" dirty="0">
              <a:solidFill>
                <a:srgbClr val="FBF9F1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342445" y="5465975"/>
            <a:ext cx="4733593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Mantenimiento predictivo = mayor vida útil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s-MX" sz="2100" dirty="0" smtClean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Mayor 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eficiencia y generación de energía</a:t>
            </a: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s-MX" sz="2100" dirty="0" smtClean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s-MX" sz="2100" dirty="0" smtClean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Modelo </a:t>
            </a:r>
            <a:r>
              <a:rPr lang="es-MX" sz="21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replicable en otros parques solares.</a:t>
            </a:r>
            <a:endParaRPr lang="en-US" sz="2100" dirty="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9496">
            <a:off x="-5091968" y="-1340368"/>
            <a:ext cx="11026567" cy="7966695"/>
          </a:xfrm>
          <a:custGeom>
            <a:avLst/>
            <a:gdLst/>
            <a:ahLst/>
            <a:cxnLst/>
            <a:rect l="l" t="t" r="r" b="b"/>
            <a:pathLst>
              <a:path w="11026567" h="7966695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88134"/>
            <a:ext cx="8010208" cy="11692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 rot="-2967116">
            <a:off x="8691170" y="1377244"/>
            <a:ext cx="12892802" cy="9575242"/>
          </a:xfrm>
          <a:custGeom>
            <a:avLst/>
            <a:gdLst/>
            <a:ahLst/>
            <a:cxnLst/>
            <a:rect l="l" t="t" r="r" b="b"/>
            <a:pathLst>
              <a:path w="12892802" h="957524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9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151214"/>
            <a:ext cx="8010208" cy="6297125"/>
            <a:chOff x="0" y="0"/>
            <a:chExt cx="2109684" cy="16585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932795"/>
            <a:ext cx="16230600" cy="1024635"/>
            <a:chOff x="0" y="0"/>
            <a:chExt cx="2109684" cy="2698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49092" y="2151214"/>
            <a:ext cx="8010208" cy="6297125"/>
            <a:chOff x="0" y="0"/>
            <a:chExt cx="2109684" cy="1658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608890" y="87037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28700" y="8703795"/>
            <a:ext cx="15362208" cy="650410"/>
            <a:chOff x="0" y="0"/>
            <a:chExt cx="4046014" cy="1713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46014" cy="171301"/>
            </a:xfrm>
            <a:custGeom>
              <a:avLst/>
              <a:gdLst/>
              <a:ahLst/>
              <a:cxnLst/>
              <a:rect l="l" t="t" r="r" b="b"/>
              <a:pathLst>
                <a:path w="4046014" h="171301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501356" y="1134992"/>
            <a:ext cx="6667955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 smtClean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PREGUNTAS</a:t>
            </a:r>
            <a:endParaRPr lang="en-US" sz="2799" b="1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4564" y="2601770"/>
            <a:ext cx="7287080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000" dirty="0"/>
              <a:t>¿Son representativos los datos obtenidos desde las </a:t>
            </a:r>
            <a:r>
              <a:rPr lang="es-MX" sz="2000" dirty="0" err="1"/>
              <a:t>APIs</a:t>
            </a:r>
            <a:r>
              <a:rPr lang="es-MX" sz="2000" dirty="0"/>
              <a:t> externas y librerías en comparación con los datos reales en sitio, considerando los parámetros de radiación, viento y posición del </a:t>
            </a:r>
            <a:r>
              <a:rPr lang="es-MX" sz="2000" dirty="0" err="1"/>
              <a:t>tracker</a:t>
            </a:r>
            <a:r>
              <a:rPr lang="es-MX" sz="2000" dirty="0" smtClean="0"/>
              <a:t>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MX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000" dirty="0"/>
              <a:t>¿Cuál de las </a:t>
            </a:r>
            <a:r>
              <a:rPr lang="es-MX" sz="2000" dirty="0" err="1"/>
              <a:t>APIs</a:t>
            </a:r>
            <a:r>
              <a:rPr lang="es-MX" sz="2000" dirty="0"/>
              <a:t> analizadas presenta una mayor precisión o mejor correlación con los datos reales de radiación solar</a:t>
            </a:r>
            <a:r>
              <a:rPr lang="es-MX" sz="2000" dirty="0" smtClean="0"/>
              <a:t>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MX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000" dirty="0"/>
              <a:t>¿Se detectan anomalías o desviaciones significativas en la posición de los </a:t>
            </a:r>
            <a:r>
              <a:rPr lang="es-MX" sz="2000" dirty="0" err="1"/>
              <a:t>trackers</a:t>
            </a:r>
            <a:r>
              <a:rPr lang="es-MX" sz="2000" dirty="0"/>
              <a:t> respecto al ángulo teórico calculado</a:t>
            </a:r>
            <a:r>
              <a:rPr lang="es-MX" sz="2000" dirty="0" smtClean="0"/>
              <a:t>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MX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000" dirty="0"/>
              <a:t>¿Cómo puede cuantificarse la energía perdida cuando la posición real del </a:t>
            </a:r>
            <a:r>
              <a:rPr lang="es-MX" sz="2000" dirty="0" err="1"/>
              <a:t>tracker</a:t>
            </a:r>
            <a:r>
              <a:rPr lang="es-MX" sz="2000" dirty="0"/>
              <a:t> difiere de la posición óptima</a:t>
            </a:r>
            <a:r>
              <a:rPr lang="es-MX" sz="2000" dirty="0" smtClean="0"/>
              <a:t>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MX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MX" sz="2000" dirty="0"/>
              <a:t>Con los datos obtenidos, ¿es posible entrenar un modelo predictivo que estime la energía generada mensualmente a partir de las variables meteorológicas proporcionadas por las </a:t>
            </a:r>
            <a:r>
              <a:rPr lang="es-MX" sz="2000" dirty="0" err="1"/>
              <a:t>APIs</a:t>
            </a:r>
            <a:r>
              <a:rPr lang="es-MX" sz="2000" dirty="0" smtClean="0"/>
              <a:t>?</a:t>
            </a:r>
            <a:endParaRPr lang="es-MX" sz="2000" dirty="0"/>
          </a:p>
        </p:txBody>
      </p:sp>
      <p:sp>
        <p:nvSpPr>
          <p:cNvPr id="25" name="TextBox 25"/>
          <p:cNvSpPr txBox="1"/>
          <p:nvPr/>
        </p:nvSpPr>
        <p:spPr>
          <a:xfrm>
            <a:off x="9724956" y="2601770"/>
            <a:ext cx="705848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s-MX" sz="2000" dirty="0"/>
              <a:t>¿Con qué nivel de confianza o porcentaje de error puede validarse la predicción de energía generada por dicho modelo</a:t>
            </a:r>
            <a:r>
              <a:rPr lang="es-MX" sz="2000" dirty="0" smtClean="0"/>
              <a:t>?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s-MX" sz="2000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s-MX" sz="2000" dirty="0"/>
              <a:t>Dado que el viento influye directamente en la posición de los </a:t>
            </a:r>
            <a:r>
              <a:rPr lang="es-MX" sz="2000" dirty="0" err="1"/>
              <a:t>trackers</a:t>
            </a:r>
            <a:r>
              <a:rPr lang="es-MX" sz="2000" dirty="0"/>
              <a:t>, ¿es correcto afirmar que cuando los </a:t>
            </a:r>
            <a:r>
              <a:rPr lang="es-MX" sz="2000" dirty="0" err="1"/>
              <a:t>trackers</a:t>
            </a:r>
            <a:r>
              <a:rPr lang="es-MX" sz="2000" dirty="0"/>
              <a:t> se encuentran en -30°, los valores de velocidad del viento tienden a ser más elevados?</a:t>
            </a:r>
            <a:endParaRPr lang="es-MX" sz="2000" dirty="0"/>
          </a:p>
        </p:txBody>
      </p:sp>
      <p:sp>
        <p:nvSpPr>
          <p:cNvPr id="26" name="Freeform 26"/>
          <p:cNvSpPr/>
          <p:nvPr/>
        </p:nvSpPr>
        <p:spPr>
          <a:xfrm>
            <a:off x="1359596" y="8850121"/>
            <a:ext cx="357759" cy="357759"/>
          </a:xfrm>
          <a:custGeom>
            <a:avLst/>
            <a:gdLst/>
            <a:ahLst/>
            <a:cxnLst/>
            <a:rect l="l" t="t" r="r" b="b"/>
            <a:pathLst>
              <a:path w="357759" h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838090" y="8830563"/>
            <a:ext cx="35206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Ingoude Company</a:t>
            </a:r>
          </a:p>
        </p:txBody>
      </p:sp>
      <p:sp>
        <p:nvSpPr>
          <p:cNvPr id="29" name="Freeform 29"/>
          <p:cNvSpPr/>
          <p:nvPr/>
        </p:nvSpPr>
        <p:spPr>
          <a:xfrm>
            <a:off x="6734297" y="111165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29"/>
          <p:cNvSpPr/>
          <p:nvPr/>
        </p:nvSpPr>
        <p:spPr>
          <a:xfrm>
            <a:off x="10098699" y="111165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9496">
            <a:off x="-5091968" y="-1340368"/>
            <a:ext cx="11026567" cy="7966695"/>
          </a:xfrm>
          <a:custGeom>
            <a:avLst/>
            <a:gdLst/>
            <a:ahLst/>
            <a:cxnLst/>
            <a:rect l="l" t="t" r="r" b="b"/>
            <a:pathLst>
              <a:path w="11026567" h="7966695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88134"/>
            <a:ext cx="8010208" cy="116929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 rot="-2967116">
            <a:off x="8691170" y="1377244"/>
            <a:ext cx="12892802" cy="9575242"/>
          </a:xfrm>
          <a:custGeom>
            <a:avLst/>
            <a:gdLst/>
            <a:ahLst/>
            <a:cxnLst/>
            <a:rect l="l" t="t" r="r" b="b"/>
            <a:pathLst>
              <a:path w="12892802" h="957524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9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151214"/>
            <a:ext cx="8010208" cy="6297125"/>
            <a:chOff x="0" y="0"/>
            <a:chExt cx="2109684" cy="16585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932795"/>
            <a:ext cx="16230600" cy="1024635"/>
            <a:chOff x="0" y="0"/>
            <a:chExt cx="2109684" cy="2698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49092" y="2151214"/>
            <a:ext cx="8010208" cy="6297125"/>
            <a:chOff x="0" y="0"/>
            <a:chExt cx="2109684" cy="1658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608890" y="87037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28700" y="8703795"/>
            <a:ext cx="15362208" cy="650410"/>
            <a:chOff x="0" y="0"/>
            <a:chExt cx="4046014" cy="1713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46014" cy="171301"/>
            </a:xfrm>
            <a:custGeom>
              <a:avLst/>
              <a:gdLst/>
              <a:ahLst/>
              <a:cxnLst/>
              <a:rect l="l" t="t" r="r" b="b"/>
              <a:pathLst>
                <a:path w="4046014" h="171301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58614" y="2279167"/>
            <a:ext cx="7287080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MX" sz="2000" b="1" u="sng" dirty="0" smtClean="0"/>
              <a:t>1. Representatividad </a:t>
            </a:r>
            <a:r>
              <a:rPr lang="es-MX" sz="2000" b="1" u="sng" dirty="0"/>
              <a:t>de </a:t>
            </a:r>
            <a:r>
              <a:rPr lang="es-MX" sz="2000" b="1" u="sng" dirty="0" err="1"/>
              <a:t>APIs</a:t>
            </a:r>
            <a:r>
              <a:rPr lang="es-MX" sz="2000" b="1" u="sng" dirty="0"/>
              <a:t> y librerías</a:t>
            </a:r>
          </a:p>
          <a:p>
            <a:r>
              <a:rPr lang="es-MX" sz="2000" dirty="0"/>
              <a:t>Los datos obtenidos desde las </a:t>
            </a:r>
            <a:r>
              <a:rPr lang="es-MX" sz="2000" dirty="0" err="1"/>
              <a:t>APIs</a:t>
            </a:r>
            <a:r>
              <a:rPr lang="es-MX" sz="2000" dirty="0"/>
              <a:t> externas y la librería PVLIB presentan una alta correlación con los datos reales en sitio (R² &gt; 0.9) para las variables de radiación, viento y posición del </a:t>
            </a:r>
            <a:r>
              <a:rPr lang="es-MX" sz="2000" dirty="0" err="1"/>
              <a:t>tracker</a:t>
            </a:r>
            <a:r>
              <a:rPr lang="es-MX" sz="2000" dirty="0" smtClean="0"/>
              <a:t>.</a:t>
            </a:r>
            <a:br>
              <a:rPr lang="es-MX" sz="2000" dirty="0" smtClean="0"/>
            </a:br>
            <a:endParaRPr lang="es-MX" sz="2000" dirty="0"/>
          </a:p>
          <a:p>
            <a:r>
              <a:rPr lang="es-MX" sz="2000" b="1" u="sng" dirty="0" smtClean="0"/>
              <a:t>2. Mejor </a:t>
            </a:r>
            <a:r>
              <a:rPr lang="es-MX" sz="2000" b="1" u="sng" dirty="0"/>
              <a:t>API de radiación</a:t>
            </a:r>
          </a:p>
          <a:p>
            <a:r>
              <a:rPr lang="es-MX" sz="2000" dirty="0"/>
              <a:t>La API de </a:t>
            </a:r>
            <a:r>
              <a:rPr lang="es-MX" sz="2000" dirty="0" err="1" smtClean="0"/>
              <a:t>Solcast</a:t>
            </a:r>
            <a:r>
              <a:rPr lang="es-MX" sz="2000" dirty="0"/>
              <a:t> </a:t>
            </a:r>
            <a:r>
              <a:rPr lang="es-MX" sz="2000" dirty="0" smtClean="0"/>
              <a:t>muestra </a:t>
            </a:r>
            <a:r>
              <a:rPr lang="es-MX" sz="2000" dirty="0"/>
              <a:t>el menor error medio absoluto (MAE) y la mayor correlación respecto a la radiación medida por la estación meteorológica del parque</a:t>
            </a:r>
            <a:r>
              <a:rPr lang="es-MX" sz="2000" dirty="0" smtClean="0"/>
              <a:t>.</a:t>
            </a:r>
            <a:br>
              <a:rPr lang="es-MX" sz="2000" dirty="0" smtClean="0"/>
            </a:br>
            <a:endParaRPr lang="es-MX" sz="2000" dirty="0"/>
          </a:p>
          <a:p>
            <a:r>
              <a:rPr lang="es-MX" sz="2000" b="1" u="sng" dirty="0" smtClean="0"/>
              <a:t>3. Anomalías </a:t>
            </a:r>
            <a:r>
              <a:rPr lang="es-MX" sz="2000" b="1" u="sng" dirty="0"/>
              <a:t>en posición de </a:t>
            </a:r>
            <a:r>
              <a:rPr lang="es-MX" sz="2000" b="1" u="sng" dirty="0" err="1" smtClean="0"/>
              <a:t>trackers</a:t>
            </a:r>
            <a:endParaRPr lang="es-MX" sz="2000" b="1" u="sng" dirty="0" smtClean="0"/>
          </a:p>
          <a:p>
            <a:r>
              <a:rPr lang="es-MX" sz="2000" dirty="0"/>
              <a:t>Existen desviaciones puntuales en la posición real de los </a:t>
            </a:r>
            <a:r>
              <a:rPr lang="es-MX" sz="2000" dirty="0" err="1"/>
              <a:t>trackers</a:t>
            </a:r>
            <a:r>
              <a:rPr lang="es-MX" sz="2000" dirty="0"/>
              <a:t> respecto al ángulo teórico, principalmente asociadas a condiciones de viento elevado o fallas mecánicas/locales</a:t>
            </a:r>
            <a:r>
              <a:rPr lang="es-MX" sz="2000" dirty="0" smtClean="0"/>
              <a:t>.</a:t>
            </a:r>
          </a:p>
          <a:p>
            <a:endParaRPr lang="es-MX" sz="2000" dirty="0"/>
          </a:p>
          <a:p>
            <a:r>
              <a:rPr lang="es-MX" sz="2000" b="1" u="sng" dirty="0" smtClean="0"/>
              <a:t>4. Relación </a:t>
            </a:r>
            <a:r>
              <a:rPr lang="es-MX" sz="2000" b="1" u="sng" dirty="0"/>
              <a:t>entre viento y posición del </a:t>
            </a:r>
            <a:r>
              <a:rPr lang="es-MX" sz="2000" b="1" u="sng" dirty="0" err="1"/>
              <a:t>tracker</a:t>
            </a:r>
            <a:r>
              <a:rPr lang="es-MX" sz="2000" b="1" u="sng" dirty="0"/>
              <a:t> (-30°)</a:t>
            </a:r>
          </a:p>
          <a:p>
            <a:r>
              <a:rPr lang="es-MX" sz="2000" dirty="0"/>
              <a:t>Cuando los </a:t>
            </a:r>
            <a:r>
              <a:rPr lang="es-MX" sz="2000" dirty="0" err="1"/>
              <a:t>trackers</a:t>
            </a:r>
            <a:r>
              <a:rPr lang="es-MX" sz="2000" dirty="0"/>
              <a:t> se ubican en -30°, se observa un aumento significativo en la velocidad del viento, lo cual indica una posición de seguridad para proteger la estructura frente a ráfagas altas</a:t>
            </a:r>
          </a:p>
          <a:p>
            <a:endParaRPr lang="es-MX" sz="2000" dirty="0"/>
          </a:p>
        </p:txBody>
      </p:sp>
      <p:sp>
        <p:nvSpPr>
          <p:cNvPr id="25" name="TextBox 25"/>
          <p:cNvSpPr txBox="1"/>
          <p:nvPr/>
        </p:nvSpPr>
        <p:spPr>
          <a:xfrm>
            <a:off x="9724956" y="2601770"/>
            <a:ext cx="7058480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s-MX" sz="2000" b="1" u="sng" dirty="0" smtClean="0"/>
              <a:t>5. Modelo </a:t>
            </a:r>
            <a:r>
              <a:rPr lang="es-MX" sz="2000" b="1" u="sng" dirty="0"/>
              <a:t>predictivo de energía</a:t>
            </a:r>
          </a:p>
          <a:p>
            <a:r>
              <a:rPr lang="es-MX" sz="2000" dirty="0"/>
              <a:t>Es posible predecir la energía generada con un modelo de Machine </a:t>
            </a:r>
            <a:r>
              <a:rPr lang="es-MX" sz="2000" dirty="0" err="1"/>
              <a:t>Learning</a:t>
            </a:r>
            <a:r>
              <a:rPr lang="es-MX" sz="2000" dirty="0"/>
              <a:t> (ej. </a:t>
            </a:r>
            <a:r>
              <a:rPr lang="es-MX" sz="2000" dirty="0" err="1"/>
              <a:t>Random</a:t>
            </a:r>
            <a:r>
              <a:rPr lang="es-MX" sz="2000" dirty="0"/>
              <a:t> </a:t>
            </a:r>
            <a:r>
              <a:rPr lang="es-MX" sz="2000" dirty="0" err="1"/>
              <a:t>Forest</a:t>
            </a:r>
            <a:r>
              <a:rPr lang="es-MX" sz="2000" dirty="0"/>
              <a:t> o </a:t>
            </a:r>
            <a:r>
              <a:rPr lang="es-MX" sz="2000" dirty="0" err="1"/>
              <a:t>Decision</a:t>
            </a:r>
            <a:r>
              <a:rPr lang="es-MX" sz="2000" dirty="0"/>
              <a:t> </a:t>
            </a:r>
            <a:r>
              <a:rPr lang="es-MX" sz="2000" dirty="0" err="1"/>
              <a:t>Tree</a:t>
            </a:r>
            <a:r>
              <a:rPr lang="es-MX" sz="2000" dirty="0"/>
              <a:t>) a partir de variables meteorológicas como radiación, temperatura y viento, alcanzando una precisión superior al 90</a:t>
            </a:r>
            <a:r>
              <a:rPr lang="es-MX" sz="2000" dirty="0" smtClean="0"/>
              <a:t>%.</a:t>
            </a:r>
            <a:br>
              <a:rPr lang="es-MX" sz="2000" dirty="0" smtClean="0"/>
            </a:br>
            <a:endParaRPr lang="es-MX" sz="2000" dirty="0"/>
          </a:p>
          <a:p>
            <a:r>
              <a:rPr lang="es-MX" sz="2000" b="1" u="sng" dirty="0" smtClean="0"/>
              <a:t>6. Nivel </a:t>
            </a:r>
            <a:r>
              <a:rPr lang="es-MX" sz="2000" b="1" u="sng" dirty="0"/>
              <a:t>de confianza del modelo</a:t>
            </a:r>
          </a:p>
          <a:p>
            <a:r>
              <a:rPr lang="es-MX" sz="2000" dirty="0"/>
              <a:t>El modelo predictivo logra un error medio absoluto inferior al 10%, lo cual permite confiar razonablemente en sus estimaciones mensuales de generación energética.</a:t>
            </a:r>
          </a:p>
          <a:p>
            <a:r>
              <a:rPr lang="es-MX" sz="2000" dirty="0" smtClean="0"/>
              <a:t>.</a:t>
            </a:r>
            <a:endParaRPr lang="es-MX" sz="2000" dirty="0"/>
          </a:p>
        </p:txBody>
      </p:sp>
      <p:sp>
        <p:nvSpPr>
          <p:cNvPr id="26" name="Freeform 26"/>
          <p:cNvSpPr/>
          <p:nvPr/>
        </p:nvSpPr>
        <p:spPr>
          <a:xfrm>
            <a:off x="1359596" y="8850121"/>
            <a:ext cx="357759" cy="357759"/>
          </a:xfrm>
          <a:custGeom>
            <a:avLst/>
            <a:gdLst/>
            <a:ahLst/>
            <a:cxnLst/>
            <a:rect l="l" t="t" r="r" b="b"/>
            <a:pathLst>
              <a:path w="357759" h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838090" y="8830563"/>
            <a:ext cx="35206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Ingoude Company</a:t>
            </a:r>
          </a:p>
        </p:txBody>
      </p:sp>
      <p:sp>
        <p:nvSpPr>
          <p:cNvPr id="24" name="Freeform 29"/>
          <p:cNvSpPr/>
          <p:nvPr/>
        </p:nvSpPr>
        <p:spPr>
          <a:xfrm>
            <a:off x="6734297" y="111165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Freeform 29"/>
          <p:cNvSpPr/>
          <p:nvPr/>
        </p:nvSpPr>
        <p:spPr>
          <a:xfrm>
            <a:off x="10098699" y="111165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TextBox 22"/>
          <p:cNvSpPr txBox="1"/>
          <p:nvPr/>
        </p:nvSpPr>
        <p:spPr>
          <a:xfrm>
            <a:off x="7747996" y="1090278"/>
            <a:ext cx="6667955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HIPÓTESIS</a:t>
            </a:r>
            <a:endParaRPr lang="en-US" sz="2799" b="1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158591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0997" y="6287361"/>
            <a:ext cx="6823913" cy="839660"/>
            <a:chOff x="0" y="0"/>
            <a:chExt cx="1797245" cy="22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997" y="7320805"/>
            <a:ext cx="6823913" cy="2112056"/>
            <a:chOff x="0" y="0"/>
            <a:chExt cx="1797245" cy="556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50446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633090" y="6287361"/>
            <a:ext cx="6823913" cy="839660"/>
            <a:chOff x="0" y="0"/>
            <a:chExt cx="1797245" cy="2211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33090" y="7320805"/>
            <a:ext cx="6823913" cy="2112056"/>
            <a:chOff x="0" y="0"/>
            <a:chExt cx="1797245" cy="556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753800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764658" y="2647291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306861" y="2631416"/>
            <a:ext cx="3854146" cy="40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b="1" dirty="0">
              <a:solidFill>
                <a:srgbClr val="FBF9F1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306861" y="3940061"/>
            <a:ext cx="58721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create a strong brand identity, including logos and design elements, to help startups stand out and gain trust.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24200" y="732618"/>
            <a:ext cx="10638387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dirty="0" err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Hipótesis</a:t>
            </a:r>
            <a:r>
              <a:rPr lang="en-US" sz="5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/</a:t>
            </a:r>
            <a:r>
              <a:rPr lang="en-US" sz="5000" b="1" dirty="0" err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Preguntas</a:t>
            </a:r>
            <a:r>
              <a:rPr lang="en-US" sz="5000" b="1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5000" b="1" dirty="0" err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Interés</a:t>
            </a:r>
            <a:endParaRPr lang="en-US" sz="5000" b="1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108954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DIGITAL MARKETING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08954" y="3940061"/>
            <a:ext cx="58721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develop effective online marketing strategies using channels like social media, email, and ads to reach potential customers.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06861" y="64627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MARKETING ANALYTICS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06861" y="7771361"/>
            <a:ext cx="58721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provide insights and reports on marketing performance to help startups make informed decisions.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8954" y="64627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PR SUPPORT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8954" y="7771361"/>
            <a:ext cx="5872185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help startups get media coverage and build relationships with relevant journalists and influencers.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1361</Words>
  <Application>Microsoft Office PowerPoint</Application>
  <PresentationFormat>Personalizado</PresentationFormat>
  <Paragraphs>190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Lato Bold</vt:lpstr>
      <vt:lpstr>Poppins</vt:lpstr>
      <vt:lpstr>Poppins Bold</vt:lpstr>
      <vt:lpstr>Arial</vt:lpstr>
      <vt:lpstr>Wingdings</vt:lpstr>
      <vt:lpstr>Calibri</vt:lpstr>
      <vt:lpstr>Lato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German LENCINA</cp:lastModifiedBy>
  <cp:revision>14</cp:revision>
  <dcterms:created xsi:type="dcterms:W3CDTF">2006-08-16T00:00:00Z</dcterms:created>
  <dcterms:modified xsi:type="dcterms:W3CDTF">2025-10-21T02:30:34Z</dcterms:modified>
  <dc:identifier>DAG2WxGaLKM</dc:identifier>
</cp:coreProperties>
</file>